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5" r:id="rId3"/>
    <p:sldId id="271" r:id="rId4"/>
    <p:sldId id="272" r:id="rId5"/>
    <p:sldId id="273" r:id="rId6"/>
    <p:sldId id="274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CCA62-60FE-456D-9F89-58426AB111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5A2D3F-772C-402D-8216-C22B9F1EB8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276DC-07DF-4435-82CB-E5C5A436A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645D-58A3-4FA9-B2F2-FCE67D35FC65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4D3CB-3E34-44B2-916F-69EC69C8C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6DFC3-0D8C-43A5-9662-A757E21CC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9EE9-0EF7-4541-AF1A-CBCDC3C29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87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D4D94-93C8-414B-A3C7-22CE2882A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3A359D-D409-4500-A0B9-23DC2ECF66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AE3CE-A722-448C-B158-D2C8CB6C9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645D-58A3-4FA9-B2F2-FCE67D35FC65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7CB3A-9A89-4E5E-B6AD-8C9FDA20F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CDEF4-9105-4778-BDB8-15CBB8FAB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9EE9-0EF7-4541-AF1A-CBCDC3C29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9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D79600-0C2D-433D-A462-CF7ABC7DB2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BC29F7-3295-415F-9C57-CED2333EC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80BC4-5507-455A-A04B-C302B6D32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645D-58A3-4FA9-B2F2-FCE67D35FC65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FEB88-8425-4EA8-BF28-AF86F8C40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A97CD-978F-4E4E-BB2A-EAA210F39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9EE9-0EF7-4541-AF1A-CBCDC3C29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32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9D294-695F-4D82-B253-D223B180D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D0F0E-200B-4C6E-BEA6-2CD8D2AA2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C0EC1E-5B52-4D6A-A822-51D123927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645D-58A3-4FA9-B2F2-FCE67D35FC65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AE01F-F2EC-4387-AE56-F9A958FE4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81D8C-1421-43EA-92CC-4A8C79A56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9EE9-0EF7-4541-AF1A-CBCDC3C29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3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D8A4B-B0AB-4BE8-B3BD-5094ADA9C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C711CC-E8D4-4B8C-80BC-638550C7B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6E776-87C6-4088-B572-F0202D731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645D-58A3-4FA9-B2F2-FCE67D35FC65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4B8CA-C523-4DB2-B7E3-B00D3C147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20B3C-3A4E-4250-B14B-F73EC6EB1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9EE9-0EF7-4541-AF1A-CBCDC3C29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641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A7253-CAB7-4947-9176-BB86A279B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C8815-78F9-46C1-AE5C-11A720FA2E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53BBC1-3DAB-4764-AD0F-35BCC59D0A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B369E-B3EF-4AF9-B4FB-572A54483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645D-58A3-4FA9-B2F2-FCE67D35FC65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F15D6B-9EFF-4B1F-93F3-145F412AB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8BFB3C-DEB3-4A99-941B-8EB1DEF0D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9EE9-0EF7-4541-AF1A-CBCDC3C29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29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C78F9-E01A-4881-AA9F-A42524CEB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7EB6B8-EEA3-42C9-9A3D-4260821B7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E39303-1C3C-43FD-B46C-7F133E95B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3758F1-3CBD-41CF-B748-8AE046B544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818455-A872-45D3-A362-4A404566CE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48B159-9D1E-43F0-86CB-A8D6B7693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645D-58A3-4FA9-B2F2-FCE67D35FC65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9BFCD0-859F-4E82-BE0B-B4845B201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C89207-D43E-4566-9FC4-E17082E1A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9EE9-0EF7-4541-AF1A-CBCDC3C29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920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9E949-21E3-49BC-A8C8-98E782E11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4F8230-FBEB-45A5-98F2-1DCF0D7F2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645D-58A3-4FA9-B2F2-FCE67D35FC65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64B6A1-7E9E-4113-973E-6385C9CD2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610347-1142-4DF5-A2BA-86ADA9A70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9EE9-0EF7-4541-AF1A-CBCDC3C29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18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CE8B26-357C-4D68-9FE7-D62FD98F3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645D-58A3-4FA9-B2F2-FCE67D35FC65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4B668B-5D5D-47BB-BECE-83E3F9F6D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A29D1F-C5CD-4042-B78D-FB41B3826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9EE9-0EF7-4541-AF1A-CBCDC3C29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8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705B9-1D46-4E49-9314-CC7B898B1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E7662-EAE4-42C2-A167-DEF2F0310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AD96F7-949A-4F0C-8AF9-0E934DB78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66E31B-AE2A-4395-806A-3A4857F6B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645D-58A3-4FA9-B2F2-FCE67D35FC65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17E524-1FB2-445B-89B0-102567713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7B7E22-DF6F-4C4C-A2C3-469791BB3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9EE9-0EF7-4541-AF1A-CBCDC3C29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07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4F0B9-ED18-4F93-A57B-B34F0B5BB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18156A-5F78-4028-8853-ABA943FED1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AC84DC-545E-4AA9-802D-37325BA440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8A57FB-DEC8-46EF-B199-AFC11CA7F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645D-58A3-4FA9-B2F2-FCE67D35FC65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04CCC5-500A-4360-BFEC-03CDA67CB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B605AA-0099-4F67-B391-8848E09AE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9EE9-0EF7-4541-AF1A-CBCDC3C29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8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F932AA-E6CD-4F53-A7CE-13DBB364C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D1858-A2A0-4FF6-8B03-B30FD3F6F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06812-2E01-4191-A163-22F37CB52D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4645D-58A3-4FA9-B2F2-FCE67D35FC65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AD3CB-F6FB-4066-8E5C-0A35B8895C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222A1-725A-41AB-8DB9-E9B58E642C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A9EE9-0EF7-4541-AF1A-CBCDC3C29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46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om.com/share/fbffd7c144ac4e2eb2bc4a01c4759710?sharedAppSource=team_library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om.com/share/972670883dc344a294ce1f05917e1339?sharedAppSource=team_library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om.com/share/a25100b256dc45cba4c71c5d116eb148?sharedAppSource=team_library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om.com/share/b43be783a4734c0896acfe3069a390bd?sharedAppSource=team_library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kb.franscape.io/knowledg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pport@franscape.i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39BA32-18E5-4F8F-8951-55E654467D6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8B6AB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A19972CF-0698-4BBA-B8EA-D9C9BC6281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7480" y="1238739"/>
            <a:ext cx="7957038" cy="2652346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A3721235-BB6B-4E96-B4CE-4E56B23E3D75}"/>
              </a:ext>
            </a:extLst>
          </p:cNvPr>
          <p:cNvSpPr txBox="1">
            <a:spLocks/>
          </p:cNvSpPr>
          <p:nvPr/>
        </p:nvSpPr>
        <p:spPr>
          <a:xfrm>
            <a:off x="1228436" y="4151438"/>
            <a:ext cx="9735125" cy="5546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600" dirty="0">
                <a:solidFill>
                  <a:schemeClr val="bg1"/>
                </a:solidFill>
                <a:latin typeface="Trebuchet MS" panose="020B0603020202020204" pitchFamily="34" charset="0"/>
              </a:rPr>
              <a:t>Managing the Monthly Plan</a:t>
            </a:r>
          </a:p>
        </p:txBody>
      </p:sp>
    </p:spTree>
    <p:extLst>
      <p:ext uri="{BB962C8B-B14F-4D97-AF65-F5344CB8AC3E}">
        <p14:creationId xmlns:p14="http://schemas.microsoft.com/office/powerpoint/2010/main" val="3608912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CDFD316-8AE3-4425-AE9F-A4DE7BF62219}"/>
              </a:ext>
            </a:extLst>
          </p:cNvPr>
          <p:cNvSpPr/>
          <p:nvPr/>
        </p:nvSpPr>
        <p:spPr>
          <a:xfrm>
            <a:off x="0" y="0"/>
            <a:ext cx="2914650" cy="793332"/>
          </a:xfrm>
          <a:prstGeom prst="rect">
            <a:avLst/>
          </a:prstGeom>
          <a:solidFill>
            <a:srgbClr val="38B6AB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FED9CC3-6C46-435F-ADC1-F81126158160}"/>
              </a:ext>
            </a:extLst>
          </p:cNvPr>
          <p:cNvCxnSpPr/>
          <p:nvPr/>
        </p:nvCxnSpPr>
        <p:spPr>
          <a:xfrm flipV="1">
            <a:off x="0" y="6313081"/>
            <a:ext cx="12192000" cy="1"/>
          </a:xfrm>
          <a:prstGeom prst="line">
            <a:avLst/>
          </a:prstGeom>
          <a:ln w="1397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E64E3DE4-4173-4FE7-9639-4F018E3C0B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374" y="90565"/>
            <a:ext cx="2400301" cy="612201"/>
          </a:xfrm>
        </p:spPr>
        <p:txBody>
          <a:bodyPr>
            <a:normAutofit/>
          </a:bodyPr>
          <a:lstStyle/>
          <a:p>
            <a:pPr algn="l"/>
            <a:r>
              <a:rPr lang="en-GB" sz="3000" b="1" dirty="0">
                <a:solidFill>
                  <a:schemeClr val="bg1"/>
                </a:solidFill>
                <a:latin typeface="Trebuchet MS" panose="020B0603020202020204" pitchFamily="34" charset="0"/>
              </a:rPr>
              <a:t>Content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F7EC0C-B84E-4E6C-8270-D2911BE2E592}"/>
              </a:ext>
            </a:extLst>
          </p:cNvPr>
          <p:cNvSpPr/>
          <p:nvPr/>
        </p:nvSpPr>
        <p:spPr>
          <a:xfrm>
            <a:off x="2914649" y="0"/>
            <a:ext cx="9277351" cy="79333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2F54B24-68E3-4AB2-B352-37A770199AE8}"/>
              </a:ext>
            </a:extLst>
          </p:cNvPr>
          <p:cNvSpPr txBox="1">
            <a:spLocks/>
          </p:cNvSpPr>
          <p:nvPr/>
        </p:nvSpPr>
        <p:spPr>
          <a:xfrm>
            <a:off x="3067049" y="90564"/>
            <a:ext cx="8905875" cy="6122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sz="30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607D7D-3CE7-4FF4-8BC6-11EDAB6E1C74}"/>
              </a:ext>
            </a:extLst>
          </p:cNvPr>
          <p:cNvSpPr/>
          <p:nvPr/>
        </p:nvSpPr>
        <p:spPr>
          <a:xfrm>
            <a:off x="-2" y="6183534"/>
            <a:ext cx="12191999" cy="674465"/>
          </a:xfrm>
          <a:prstGeom prst="rect">
            <a:avLst/>
          </a:prstGeom>
          <a:solidFill>
            <a:srgbClr val="38B6AB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6F236FC5-3449-44F9-B2A6-6A656136C5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4490" y="6238820"/>
            <a:ext cx="1691676" cy="56389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CEA51739-72F5-4F35-A886-495394A68925}"/>
              </a:ext>
            </a:extLst>
          </p:cNvPr>
          <p:cNvSpPr>
            <a:spLocks noGrp="1"/>
          </p:cNvSpPr>
          <p:nvPr/>
        </p:nvSpPr>
        <p:spPr>
          <a:xfrm>
            <a:off x="1228433" y="1081454"/>
            <a:ext cx="9893835" cy="47419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In this training we will cover:</a:t>
            </a:r>
          </a:p>
          <a:p>
            <a:pPr algn="l"/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Switching a Consumer from Pay in Advance to Monthly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Managing a Monthly Plan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14-Day Cancellations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30-Day Cancellations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algn="l"/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984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CDFD316-8AE3-4425-AE9F-A4DE7BF62219}"/>
              </a:ext>
            </a:extLst>
          </p:cNvPr>
          <p:cNvSpPr/>
          <p:nvPr/>
        </p:nvSpPr>
        <p:spPr>
          <a:xfrm>
            <a:off x="0" y="0"/>
            <a:ext cx="2914650" cy="793332"/>
          </a:xfrm>
          <a:prstGeom prst="rect">
            <a:avLst/>
          </a:prstGeom>
          <a:solidFill>
            <a:srgbClr val="38B6AB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FED9CC3-6C46-435F-ADC1-F81126158160}"/>
              </a:ext>
            </a:extLst>
          </p:cNvPr>
          <p:cNvCxnSpPr/>
          <p:nvPr/>
        </p:nvCxnSpPr>
        <p:spPr>
          <a:xfrm flipV="1">
            <a:off x="0" y="6313081"/>
            <a:ext cx="12192000" cy="1"/>
          </a:xfrm>
          <a:prstGeom prst="line">
            <a:avLst/>
          </a:prstGeom>
          <a:ln w="1397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E64E3DE4-4173-4FE7-9639-4F018E3C0B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374" y="90565"/>
            <a:ext cx="2400301" cy="612201"/>
          </a:xfrm>
        </p:spPr>
        <p:txBody>
          <a:bodyPr>
            <a:normAutofit/>
          </a:bodyPr>
          <a:lstStyle/>
          <a:p>
            <a:pPr algn="l"/>
            <a:r>
              <a:rPr lang="en-GB" sz="3000" b="1" dirty="0">
                <a:solidFill>
                  <a:schemeClr val="bg1"/>
                </a:solidFill>
                <a:latin typeface="Trebuchet MS" panose="020B0603020202020204" pitchFamily="34" charset="0"/>
              </a:rPr>
              <a:t>Switch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F7EC0C-B84E-4E6C-8270-D2911BE2E592}"/>
              </a:ext>
            </a:extLst>
          </p:cNvPr>
          <p:cNvSpPr/>
          <p:nvPr/>
        </p:nvSpPr>
        <p:spPr>
          <a:xfrm>
            <a:off x="2914649" y="0"/>
            <a:ext cx="9277351" cy="79333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2F54B24-68E3-4AB2-B352-37A770199AE8}"/>
              </a:ext>
            </a:extLst>
          </p:cNvPr>
          <p:cNvSpPr txBox="1">
            <a:spLocks/>
          </p:cNvSpPr>
          <p:nvPr/>
        </p:nvSpPr>
        <p:spPr>
          <a:xfrm>
            <a:off x="3067049" y="90564"/>
            <a:ext cx="8905875" cy="6122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sz="30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607D7D-3CE7-4FF4-8BC6-11EDAB6E1C74}"/>
              </a:ext>
            </a:extLst>
          </p:cNvPr>
          <p:cNvSpPr/>
          <p:nvPr/>
        </p:nvSpPr>
        <p:spPr>
          <a:xfrm>
            <a:off x="-2" y="6183534"/>
            <a:ext cx="12191999" cy="674465"/>
          </a:xfrm>
          <a:prstGeom prst="rect">
            <a:avLst/>
          </a:prstGeom>
          <a:solidFill>
            <a:srgbClr val="38B6AB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6F236FC5-3449-44F9-B2A6-6A656136C5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4490" y="6238820"/>
            <a:ext cx="1691676" cy="563892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8A57DB4E-ED2D-4E94-B78E-007586E55484}"/>
              </a:ext>
            </a:extLst>
          </p:cNvPr>
          <p:cNvSpPr txBox="1">
            <a:spLocks/>
          </p:cNvSpPr>
          <p:nvPr/>
        </p:nvSpPr>
        <p:spPr>
          <a:xfrm>
            <a:off x="3004404" y="55288"/>
            <a:ext cx="9097841" cy="61220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b="1" dirty="0">
                <a:solidFill>
                  <a:schemeClr val="bg1"/>
                </a:solidFill>
                <a:latin typeface="Trebuchet MS" panose="020B0603020202020204" pitchFamily="34" charset="0"/>
              </a:rPr>
              <a:t>Switching a Consumer from Pay in Advance to Monthly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B3D62102-C163-40C6-8027-8FBBC6C2BD37}"/>
              </a:ext>
            </a:extLst>
          </p:cNvPr>
          <p:cNvSpPr txBox="1">
            <a:spLocks/>
          </p:cNvSpPr>
          <p:nvPr/>
        </p:nvSpPr>
        <p:spPr>
          <a:xfrm>
            <a:off x="1228434" y="1267559"/>
            <a:ext cx="9735125" cy="1343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 Customer can do this via their Online Account at any time. They are also offered the chance when they re-enrol. </a:t>
            </a:r>
            <a:endParaRPr lang="en-GB" sz="18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algn="l"/>
            <a:endParaRPr lang="en-GB" sz="15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algn="l"/>
            <a:r>
              <a:rPr lang="en-GB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Click on the image below to play the video – you may need to right click for it to open. (</a:t>
            </a:r>
            <a:r>
              <a:rPr lang="en-GB" sz="15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an internet connection is required)</a:t>
            </a:r>
          </a:p>
        </p:txBody>
      </p:sp>
      <p:pic>
        <p:nvPicPr>
          <p:cNvPr id="15" name="Picture 14" descr="Graphical user interface, text, application, email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255405EB-15C0-4C7A-BB00-9BF8A71DE8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2615" y="2614652"/>
            <a:ext cx="5846770" cy="332066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22195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CDFD316-8AE3-4425-AE9F-A4DE7BF62219}"/>
              </a:ext>
            </a:extLst>
          </p:cNvPr>
          <p:cNvSpPr/>
          <p:nvPr/>
        </p:nvSpPr>
        <p:spPr>
          <a:xfrm>
            <a:off x="0" y="0"/>
            <a:ext cx="2914650" cy="793332"/>
          </a:xfrm>
          <a:prstGeom prst="rect">
            <a:avLst/>
          </a:prstGeom>
          <a:solidFill>
            <a:srgbClr val="38B6AB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FED9CC3-6C46-435F-ADC1-F81126158160}"/>
              </a:ext>
            </a:extLst>
          </p:cNvPr>
          <p:cNvCxnSpPr/>
          <p:nvPr/>
        </p:nvCxnSpPr>
        <p:spPr>
          <a:xfrm flipV="1">
            <a:off x="0" y="6313081"/>
            <a:ext cx="12192000" cy="1"/>
          </a:xfrm>
          <a:prstGeom prst="line">
            <a:avLst/>
          </a:prstGeom>
          <a:ln w="1397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E64E3DE4-4173-4FE7-9639-4F018E3C0B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374" y="90565"/>
            <a:ext cx="2400301" cy="612201"/>
          </a:xfrm>
        </p:spPr>
        <p:txBody>
          <a:bodyPr>
            <a:normAutofit/>
          </a:bodyPr>
          <a:lstStyle/>
          <a:p>
            <a:pPr algn="l"/>
            <a:r>
              <a:rPr lang="en-GB" sz="3000" b="1" dirty="0">
                <a:solidFill>
                  <a:schemeClr val="bg1"/>
                </a:solidFill>
                <a:latin typeface="Trebuchet MS" panose="020B0603020202020204" pitchFamily="34" charset="0"/>
              </a:rPr>
              <a:t>Manage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F7EC0C-B84E-4E6C-8270-D2911BE2E592}"/>
              </a:ext>
            </a:extLst>
          </p:cNvPr>
          <p:cNvSpPr/>
          <p:nvPr/>
        </p:nvSpPr>
        <p:spPr>
          <a:xfrm>
            <a:off x="2914649" y="0"/>
            <a:ext cx="9277351" cy="79333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2F54B24-68E3-4AB2-B352-37A770199AE8}"/>
              </a:ext>
            </a:extLst>
          </p:cNvPr>
          <p:cNvSpPr txBox="1">
            <a:spLocks/>
          </p:cNvSpPr>
          <p:nvPr/>
        </p:nvSpPr>
        <p:spPr>
          <a:xfrm>
            <a:off x="3067049" y="90564"/>
            <a:ext cx="8905875" cy="6122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sz="30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607D7D-3CE7-4FF4-8BC6-11EDAB6E1C74}"/>
              </a:ext>
            </a:extLst>
          </p:cNvPr>
          <p:cNvSpPr/>
          <p:nvPr/>
        </p:nvSpPr>
        <p:spPr>
          <a:xfrm>
            <a:off x="-2" y="6183534"/>
            <a:ext cx="12191999" cy="674465"/>
          </a:xfrm>
          <a:prstGeom prst="rect">
            <a:avLst/>
          </a:prstGeom>
          <a:solidFill>
            <a:srgbClr val="38B6AB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6F236FC5-3449-44F9-B2A6-6A656136C5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4490" y="6238820"/>
            <a:ext cx="1691676" cy="563892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8A57DB4E-ED2D-4E94-B78E-007586E55484}"/>
              </a:ext>
            </a:extLst>
          </p:cNvPr>
          <p:cNvSpPr txBox="1">
            <a:spLocks/>
          </p:cNvSpPr>
          <p:nvPr/>
        </p:nvSpPr>
        <p:spPr>
          <a:xfrm>
            <a:off x="3004404" y="55288"/>
            <a:ext cx="9097841" cy="6122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b="1" dirty="0">
                <a:solidFill>
                  <a:schemeClr val="bg1"/>
                </a:solidFill>
                <a:latin typeface="Trebuchet MS" panose="020B0603020202020204" pitchFamily="34" charset="0"/>
              </a:rPr>
              <a:t>Managing a Monthly Plan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B3D62102-C163-40C6-8027-8FBBC6C2BD37}"/>
              </a:ext>
            </a:extLst>
          </p:cNvPr>
          <p:cNvSpPr txBox="1">
            <a:spLocks/>
          </p:cNvSpPr>
          <p:nvPr/>
        </p:nvSpPr>
        <p:spPr>
          <a:xfrm>
            <a:off x="1228434" y="1267560"/>
            <a:ext cx="9735125" cy="10975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Learn how to edit and manage a Monthly Plan.</a:t>
            </a:r>
            <a:endParaRPr lang="en-GB" sz="18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algn="l"/>
            <a:endParaRPr lang="en-GB" sz="15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algn="l"/>
            <a:r>
              <a:rPr lang="en-GB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Click on the image below to play the video – you may need to right click for it to open. (</a:t>
            </a:r>
            <a:r>
              <a:rPr lang="en-GB" sz="15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an internet connection is required)</a:t>
            </a:r>
          </a:p>
        </p:txBody>
      </p:sp>
      <p:pic>
        <p:nvPicPr>
          <p:cNvPr id="3" name="Picture 2" descr="Graphical user interface, text, application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3EF325E3-030A-4EE7-81D1-5E62C7F4D1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6335" y="2494679"/>
            <a:ext cx="4959321" cy="298391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44866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CDFD316-8AE3-4425-AE9F-A4DE7BF62219}"/>
              </a:ext>
            </a:extLst>
          </p:cNvPr>
          <p:cNvSpPr/>
          <p:nvPr/>
        </p:nvSpPr>
        <p:spPr>
          <a:xfrm>
            <a:off x="0" y="0"/>
            <a:ext cx="2914650" cy="793332"/>
          </a:xfrm>
          <a:prstGeom prst="rect">
            <a:avLst/>
          </a:prstGeom>
          <a:solidFill>
            <a:srgbClr val="38B6AB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FED9CC3-6C46-435F-ADC1-F81126158160}"/>
              </a:ext>
            </a:extLst>
          </p:cNvPr>
          <p:cNvCxnSpPr/>
          <p:nvPr/>
        </p:nvCxnSpPr>
        <p:spPr>
          <a:xfrm flipV="1">
            <a:off x="0" y="6313081"/>
            <a:ext cx="12192000" cy="1"/>
          </a:xfrm>
          <a:prstGeom prst="line">
            <a:avLst/>
          </a:prstGeom>
          <a:ln w="1397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E64E3DE4-4173-4FE7-9639-4F018E3C0B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374" y="90565"/>
            <a:ext cx="2400301" cy="612201"/>
          </a:xfrm>
        </p:spPr>
        <p:txBody>
          <a:bodyPr>
            <a:normAutofit/>
          </a:bodyPr>
          <a:lstStyle/>
          <a:p>
            <a:pPr algn="l"/>
            <a:r>
              <a:rPr lang="en-GB" sz="3000" b="1" dirty="0">
                <a:solidFill>
                  <a:schemeClr val="bg1"/>
                </a:solidFill>
                <a:latin typeface="Trebuchet MS" panose="020B0603020202020204" pitchFamily="34" charset="0"/>
              </a:rPr>
              <a:t>Cancel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F7EC0C-B84E-4E6C-8270-D2911BE2E592}"/>
              </a:ext>
            </a:extLst>
          </p:cNvPr>
          <p:cNvSpPr/>
          <p:nvPr/>
        </p:nvSpPr>
        <p:spPr>
          <a:xfrm>
            <a:off x="2914649" y="0"/>
            <a:ext cx="9277351" cy="79333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2F54B24-68E3-4AB2-B352-37A770199AE8}"/>
              </a:ext>
            </a:extLst>
          </p:cNvPr>
          <p:cNvSpPr txBox="1">
            <a:spLocks/>
          </p:cNvSpPr>
          <p:nvPr/>
        </p:nvSpPr>
        <p:spPr>
          <a:xfrm>
            <a:off x="3067049" y="90564"/>
            <a:ext cx="8905875" cy="6122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sz="30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607D7D-3CE7-4FF4-8BC6-11EDAB6E1C74}"/>
              </a:ext>
            </a:extLst>
          </p:cNvPr>
          <p:cNvSpPr/>
          <p:nvPr/>
        </p:nvSpPr>
        <p:spPr>
          <a:xfrm>
            <a:off x="-2" y="6183534"/>
            <a:ext cx="12191999" cy="674465"/>
          </a:xfrm>
          <a:prstGeom prst="rect">
            <a:avLst/>
          </a:prstGeom>
          <a:solidFill>
            <a:srgbClr val="38B6AB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6F236FC5-3449-44F9-B2A6-6A656136C5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4490" y="6238820"/>
            <a:ext cx="1691676" cy="563892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8A57DB4E-ED2D-4E94-B78E-007586E55484}"/>
              </a:ext>
            </a:extLst>
          </p:cNvPr>
          <p:cNvSpPr txBox="1">
            <a:spLocks/>
          </p:cNvSpPr>
          <p:nvPr/>
        </p:nvSpPr>
        <p:spPr>
          <a:xfrm>
            <a:off x="3004404" y="55288"/>
            <a:ext cx="9097841" cy="6122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b="1" dirty="0">
                <a:solidFill>
                  <a:schemeClr val="bg1"/>
                </a:solidFill>
                <a:latin typeface="Trebuchet MS" panose="020B0603020202020204" pitchFamily="34" charset="0"/>
              </a:rPr>
              <a:t>14-Day Cancellations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B3D62102-C163-40C6-8027-8FBBC6C2BD37}"/>
              </a:ext>
            </a:extLst>
          </p:cNvPr>
          <p:cNvSpPr txBox="1">
            <a:spLocks/>
          </p:cNvSpPr>
          <p:nvPr/>
        </p:nvSpPr>
        <p:spPr>
          <a:xfrm>
            <a:off x="1228434" y="1267560"/>
            <a:ext cx="9735125" cy="10975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What to do if a Monthly Plan Customer wants to cancel within 14 days.</a:t>
            </a:r>
            <a:endParaRPr lang="en-GB" sz="18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algn="l"/>
            <a:endParaRPr lang="en-GB" sz="15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algn="l"/>
            <a:r>
              <a:rPr lang="en-GB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Click on the image below to play the video – you may need to right click for it to open. (</a:t>
            </a:r>
            <a:r>
              <a:rPr lang="en-GB" sz="15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an internet connection is required)</a:t>
            </a:r>
          </a:p>
        </p:txBody>
      </p:sp>
      <p:pic>
        <p:nvPicPr>
          <p:cNvPr id="3" name="Picture 2" descr="Graphical user interface, text, application, email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50B92B11-6609-41C5-9A8E-F3061C0738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9898" y="2613864"/>
            <a:ext cx="5212203" cy="282857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56836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CDFD316-8AE3-4425-AE9F-A4DE7BF62219}"/>
              </a:ext>
            </a:extLst>
          </p:cNvPr>
          <p:cNvSpPr/>
          <p:nvPr/>
        </p:nvSpPr>
        <p:spPr>
          <a:xfrm>
            <a:off x="0" y="0"/>
            <a:ext cx="2914650" cy="793332"/>
          </a:xfrm>
          <a:prstGeom prst="rect">
            <a:avLst/>
          </a:prstGeom>
          <a:solidFill>
            <a:srgbClr val="38B6AB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FED9CC3-6C46-435F-ADC1-F81126158160}"/>
              </a:ext>
            </a:extLst>
          </p:cNvPr>
          <p:cNvCxnSpPr/>
          <p:nvPr/>
        </p:nvCxnSpPr>
        <p:spPr>
          <a:xfrm flipV="1">
            <a:off x="0" y="6313081"/>
            <a:ext cx="12192000" cy="1"/>
          </a:xfrm>
          <a:prstGeom prst="line">
            <a:avLst/>
          </a:prstGeom>
          <a:ln w="1397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E64E3DE4-4173-4FE7-9639-4F018E3C0B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374" y="90565"/>
            <a:ext cx="2400301" cy="612201"/>
          </a:xfrm>
        </p:spPr>
        <p:txBody>
          <a:bodyPr>
            <a:normAutofit/>
          </a:bodyPr>
          <a:lstStyle/>
          <a:p>
            <a:pPr algn="l"/>
            <a:r>
              <a:rPr lang="en-GB" sz="3000" b="1" dirty="0">
                <a:solidFill>
                  <a:schemeClr val="bg1"/>
                </a:solidFill>
                <a:latin typeface="Trebuchet MS" panose="020B0603020202020204" pitchFamily="34" charset="0"/>
              </a:rPr>
              <a:t>Cancel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F7EC0C-B84E-4E6C-8270-D2911BE2E592}"/>
              </a:ext>
            </a:extLst>
          </p:cNvPr>
          <p:cNvSpPr/>
          <p:nvPr/>
        </p:nvSpPr>
        <p:spPr>
          <a:xfrm>
            <a:off x="2914649" y="0"/>
            <a:ext cx="9277351" cy="79333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2F54B24-68E3-4AB2-B352-37A770199AE8}"/>
              </a:ext>
            </a:extLst>
          </p:cNvPr>
          <p:cNvSpPr txBox="1">
            <a:spLocks/>
          </p:cNvSpPr>
          <p:nvPr/>
        </p:nvSpPr>
        <p:spPr>
          <a:xfrm>
            <a:off x="3067049" y="90564"/>
            <a:ext cx="8905875" cy="6122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sz="30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607D7D-3CE7-4FF4-8BC6-11EDAB6E1C74}"/>
              </a:ext>
            </a:extLst>
          </p:cNvPr>
          <p:cNvSpPr/>
          <p:nvPr/>
        </p:nvSpPr>
        <p:spPr>
          <a:xfrm>
            <a:off x="-2" y="6183534"/>
            <a:ext cx="12191999" cy="674465"/>
          </a:xfrm>
          <a:prstGeom prst="rect">
            <a:avLst/>
          </a:prstGeom>
          <a:solidFill>
            <a:srgbClr val="38B6AB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6F236FC5-3449-44F9-B2A6-6A656136C5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4490" y="6238820"/>
            <a:ext cx="1691676" cy="563892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8A57DB4E-ED2D-4E94-B78E-007586E55484}"/>
              </a:ext>
            </a:extLst>
          </p:cNvPr>
          <p:cNvSpPr txBox="1">
            <a:spLocks/>
          </p:cNvSpPr>
          <p:nvPr/>
        </p:nvSpPr>
        <p:spPr>
          <a:xfrm>
            <a:off x="3004404" y="55288"/>
            <a:ext cx="9097841" cy="6122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b="1" dirty="0">
                <a:solidFill>
                  <a:schemeClr val="bg1"/>
                </a:solidFill>
                <a:latin typeface="Trebuchet MS" panose="020B0603020202020204" pitchFamily="34" charset="0"/>
              </a:rPr>
              <a:t>30-Day Cancellations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B3D62102-C163-40C6-8027-8FBBC6C2BD37}"/>
              </a:ext>
            </a:extLst>
          </p:cNvPr>
          <p:cNvSpPr txBox="1">
            <a:spLocks/>
          </p:cNvSpPr>
          <p:nvPr/>
        </p:nvSpPr>
        <p:spPr>
          <a:xfrm>
            <a:off x="1228434" y="1267560"/>
            <a:ext cx="9735125" cy="10975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What to do if a Customer wants to cancel their </a:t>
            </a:r>
            <a:r>
              <a:rPr lang="en-GB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Monthly Plan.</a:t>
            </a:r>
          </a:p>
          <a:p>
            <a:pPr algn="l"/>
            <a:endParaRPr lang="en-GB" sz="15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algn="l"/>
            <a:r>
              <a:rPr lang="en-GB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Click on the image below to play the video – you may need to right click for it to open. (</a:t>
            </a:r>
            <a:r>
              <a:rPr lang="en-GB" sz="15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an internet connection is required)</a:t>
            </a:r>
          </a:p>
        </p:txBody>
      </p:sp>
      <p:pic>
        <p:nvPicPr>
          <p:cNvPr id="3" name="Picture 2" descr="Graphical user interface, text, application, email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4BBF7691-88FE-4E00-9DBA-E0FE27CA6E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1813" y="2378913"/>
            <a:ext cx="3528366" cy="344453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7449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39BA32-18E5-4F8F-8951-55E654467D6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8B6AB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A19972CF-0698-4BBA-B8EA-D9C9BC6281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761" y="645259"/>
            <a:ext cx="4388828" cy="1462943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A3721235-BB6B-4E96-B4CE-4E56B23E3D75}"/>
              </a:ext>
            </a:extLst>
          </p:cNvPr>
          <p:cNvSpPr txBox="1">
            <a:spLocks/>
          </p:cNvSpPr>
          <p:nvPr/>
        </p:nvSpPr>
        <p:spPr>
          <a:xfrm>
            <a:off x="1228436" y="2498484"/>
            <a:ext cx="9735125" cy="11942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Check out the 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Franscape Knowledge Base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for more instructional articles</a:t>
            </a:r>
            <a:endParaRPr kumimoji="0" lang="en-GB" sz="36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6D6A09D-2855-4169-BE47-D46EF47E434F}"/>
              </a:ext>
            </a:extLst>
          </p:cNvPr>
          <p:cNvSpPr txBox="1">
            <a:spLocks/>
          </p:cNvSpPr>
          <p:nvPr/>
        </p:nvSpPr>
        <p:spPr>
          <a:xfrm>
            <a:off x="1228436" y="4215886"/>
            <a:ext cx="9735125" cy="13760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If you need support, contact 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support@franscape.io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0209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Trebuchet MS</vt:lpstr>
      <vt:lpstr>Office Theme</vt:lpstr>
      <vt:lpstr>PowerPoint Presentation</vt:lpstr>
      <vt:lpstr>Content</vt:lpstr>
      <vt:lpstr>Switch</vt:lpstr>
      <vt:lpstr>Manage</vt:lpstr>
      <vt:lpstr>Cancel</vt:lpstr>
      <vt:lpstr>Cancel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Venues</dc:title>
  <dc:creator>Ryan Brown</dc:creator>
  <cp:lastModifiedBy>Dewi Jones</cp:lastModifiedBy>
  <cp:revision>22</cp:revision>
  <dcterms:created xsi:type="dcterms:W3CDTF">2021-07-14T10:21:30Z</dcterms:created>
  <dcterms:modified xsi:type="dcterms:W3CDTF">2023-08-14T14:07:15Z</dcterms:modified>
</cp:coreProperties>
</file>